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6858000" cx="12192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Nnu9/UDbN5tZKbdULlykjDJGR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427E17-02A4-4393-B6C9-3F5C5E9373BA}">
  <a:tblStyle styleId="{6A427E17-02A4-4393-B6C9-3F5C5E9373B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customschemas.google.com/relationships/presentationmetadata" Target="meta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emiconductor" TargetMode="External"/><Relationship Id="rId3" Type="http://schemas.openxmlformats.org/officeDocument/2006/relationships/hyperlink" Target="https://en.wikipedia.org/wiki/Terminal_(electronics)" TargetMode="External"/><Relationship Id="rId4" Type="http://schemas.openxmlformats.org/officeDocument/2006/relationships/hyperlink" Target="https://en.wikipedia.org/wiki/Voltage" TargetMode="External"/><Relationship Id="rId5" Type="http://schemas.openxmlformats.org/officeDocument/2006/relationships/hyperlink" Target="https://en.wikipedia.org/wiki/Electric_current" TargetMode="External"/><Relationship Id="rId6" Type="http://schemas.openxmlformats.org/officeDocument/2006/relationships/hyperlink" Target="https://en.wikipedia.org/wiki/Integrated_circui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ransistor" TargetMode="External"/><Relationship Id="rId3" Type="http://schemas.openxmlformats.org/officeDocument/2006/relationships/hyperlink" Target="https://en.wikipedia.org/wiki/Electron" TargetMode="External"/><Relationship Id="rId4" Type="http://schemas.openxmlformats.org/officeDocument/2006/relationships/hyperlink" Target="https://en.wikipedia.org/wiki/Electron_hole" TargetMode="External"/><Relationship Id="rId5" Type="http://schemas.openxmlformats.org/officeDocument/2006/relationships/hyperlink" Target="https://en.wikipedia.org/wiki/Charge_carrier" TargetMode="External"/><Relationship Id="rId6" Type="http://schemas.openxmlformats.org/officeDocument/2006/relationships/hyperlink" Target="https://en.wikipedia.org/wiki/Field-effect_transistor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emiconductor" TargetMode="External"/><Relationship Id="rId3" Type="http://schemas.openxmlformats.org/officeDocument/2006/relationships/hyperlink" Target="https://en.wikipedia.org/wiki/Light_source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Light-emitting_diode#cite_note-5" TargetMode="External"/><Relationship Id="rId5" Type="http://schemas.openxmlformats.org/officeDocument/2006/relationships/hyperlink" Target="https://en.wikipedia.org/wiki/Electron" TargetMode="External"/><Relationship Id="rId6" Type="http://schemas.openxmlformats.org/officeDocument/2006/relationships/hyperlink" Target="https://en.wikipedia.org/wiki/Electron_hole" TargetMode="External"/><Relationship Id="rId7" Type="http://schemas.openxmlformats.org/officeDocument/2006/relationships/hyperlink" Target="https://en.wikipedia.org/wiki/Photon" TargetMode="External"/><Relationship Id="rId8" Type="http://schemas.openxmlformats.org/officeDocument/2006/relationships/hyperlink" Target="https://en.wikipedia.org/wiki/Band_gap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composed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semiconductor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material, usually with at least three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terminals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connection to an electronic circuit.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voltage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applied to one pair of the transistor's terminals controls the current through another pair of terminals. Because the controlled (output) power can be higher than the controlling (input) power, a transistor can amplify a signal. Some transistors are packaged individually, but many more are found embedded in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integrated circuits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bipolar junction 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BJT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a type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uses both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 holes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charge carriers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In contrast, a unipolar transistor, such as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field-effect 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uses only one kind of charge carrier. A bipolar transistor allows a small current injected at one of its terminals to control a much larger current flowing between two other terminals, making the device capable of amplification or switching.</a:t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N = 5 electron in valence band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p= 3 electron in valence band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P = +ve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N = -ve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c17f2be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0c17f2be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5" name="Google Shape;36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0" name="Google Shape;38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4" name="Google Shape;39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light-emitting diode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LED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semiconductor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light source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emits light when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flows through it.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semiconductor recombine with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 holes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releasing energy in the form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photons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The color of the light (corresponding to the energy of the photons) is determined by the energy required for electrons to cross the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 gap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the semiconductor.</a:t>
            </a:r>
            <a:r>
              <a:rPr baseline="30000" lang="en-GB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White light is obtained by using multiple semiconductors or a layer of light-emitting phosphor on the semiconductor device.</a:t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5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5" name="Google Shape;105;p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51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6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6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6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6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2" name="Google Shape;162;p6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6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3" name="Google Shape;33;p4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372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9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Relationship Id="rId4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jpg"/><Relationship Id="rId4" Type="http://schemas.openxmlformats.org/officeDocument/2006/relationships/image" Target="../media/image31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4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89" name="Google Shape;1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3872" y="1122217"/>
            <a:ext cx="2153728" cy="1565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0" name="Google Shape;1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305" y="1118928"/>
            <a:ext cx="1693654" cy="15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 txBox="1"/>
          <p:nvPr/>
        </p:nvSpPr>
        <p:spPr>
          <a:xfrm>
            <a:off x="468703" y="3027872"/>
            <a:ext cx="11326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Hardware Fellowship</a:t>
            </a:r>
            <a:endParaRPr b="1"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Day 1</a:t>
            </a:r>
            <a:endParaRPr b="1" sz="48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439947" y="5126967"/>
            <a:ext cx="113264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Day 1: Basics Concept of Electronics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type="title"/>
          </p:nvPr>
        </p:nvSpPr>
        <p:spPr>
          <a:xfrm>
            <a:off x="1605179" y="384296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Potentiometer</a:t>
            </a:r>
            <a:endParaRPr/>
          </a:p>
        </p:txBody>
      </p:sp>
      <p:sp>
        <p:nvSpPr>
          <p:cNvPr id="290" name="Google Shape;290;p9"/>
          <p:cNvSpPr txBox="1"/>
          <p:nvPr>
            <p:ph idx="1" type="body"/>
          </p:nvPr>
        </p:nvSpPr>
        <p:spPr>
          <a:xfrm>
            <a:off x="1605179" y="1840146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Three terminal resistor with a sliding or rotating contact that forms an adjustable voltage divider.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only two terminals are used, one end and the wiper it acts as variable resistor or rheostat.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GB"/>
            </a:br>
            <a:endParaRPr/>
          </a:p>
        </p:txBody>
      </p:sp>
      <p:pic>
        <p:nvPicPr>
          <p:cNvPr descr="Icon&#10;&#10;Description automatically generated" id="291" name="Google Shape;291;p9"/>
          <p:cNvPicPr preferRelativeResize="0"/>
          <p:nvPr/>
        </p:nvPicPr>
        <p:blipFill rotWithShape="1">
          <a:blip r:embed="rId3">
            <a:alphaModFix/>
          </a:blip>
          <a:srcRect b="-2" l="11823" r="17084" t="0"/>
          <a:stretch/>
        </p:blipFill>
        <p:spPr>
          <a:xfrm>
            <a:off x="7901259" y="2727729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metalware, gear&#10;&#10;Description automatically generated" id="292" name="Google Shape;292;p9"/>
          <p:cNvPicPr preferRelativeResize="0"/>
          <p:nvPr/>
        </p:nvPicPr>
        <p:blipFill rotWithShape="1">
          <a:blip r:embed="rId4">
            <a:alphaModFix/>
          </a:blip>
          <a:srcRect b="6867" l="0" r="-4" t="20055"/>
          <a:stretch/>
        </p:blipFill>
        <p:spPr>
          <a:xfrm>
            <a:off x="6697373" y="73929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type="title"/>
          </p:nvPr>
        </p:nvSpPr>
        <p:spPr>
          <a:xfrm>
            <a:off x="1620459" y="29450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/>
              <a:t>Example Circuit</a:t>
            </a:r>
            <a:endParaRPr/>
          </a:p>
        </p:txBody>
      </p: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775" y="1898584"/>
            <a:ext cx="9703324" cy="428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/>
          <p:nvPr>
            <p:ph type="title"/>
          </p:nvPr>
        </p:nvSpPr>
        <p:spPr>
          <a:xfrm>
            <a:off x="7188053" y="2013626"/>
            <a:ext cx="4932611" cy="1926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GB"/>
              <a:t>Review:</a:t>
            </a:r>
            <a:br>
              <a:rPr b="1" lang="en-GB"/>
            </a:br>
            <a:r>
              <a:rPr b="1" lang="en-GB"/>
              <a:t>Transistor as a Switch</a:t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everal&#10;&#10;Description automatically generated" id="305" name="Google Shape;305;p11"/>
          <p:cNvPicPr preferRelativeResize="0"/>
          <p:nvPr/>
        </p:nvPicPr>
        <p:blipFill rotWithShape="1">
          <a:blip r:embed="rId3">
            <a:alphaModFix/>
          </a:blip>
          <a:srcRect b="-1" l="0" r="-1" t="2426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 txBox="1"/>
          <p:nvPr>
            <p:ph type="title"/>
          </p:nvPr>
        </p:nvSpPr>
        <p:spPr>
          <a:xfrm>
            <a:off x="2458107" y="1850200"/>
            <a:ext cx="95523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BJT Transistors</a:t>
            </a:r>
            <a:endParaRPr/>
          </a:p>
        </p:txBody>
      </p:sp>
      <p:sp>
        <p:nvSpPr>
          <p:cNvPr id="311" name="Google Shape;311;p12"/>
          <p:cNvSpPr txBox="1"/>
          <p:nvPr>
            <p:ph idx="1" type="body"/>
          </p:nvPr>
        </p:nvSpPr>
        <p:spPr>
          <a:xfrm>
            <a:off x="2458107" y="3264237"/>
            <a:ext cx="9552317" cy="1792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Three terminal semiconductor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Emitter (E), Base (B) and Collector(C)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Two types NPN and PNP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318" name="Google Shape;3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913" y="634088"/>
            <a:ext cx="7854175" cy="557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1904404" y="6391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Water Tap Analogy</a:t>
            </a:r>
            <a:endParaRPr/>
          </a:p>
        </p:txBody>
      </p:sp>
      <p:pic>
        <p:nvPicPr>
          <p:cNvPr descr="Diagram&#10;&#10;Description automatically generated" id="324" name="Google Shape;32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7377" y="2940988"/>
            <a:ext cx="5860895" cy="314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3785664" y="4750525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398981" y="5503232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5095931" y="4685475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6982346" y="4044280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8710784" y="4453158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7623542" y="2678256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type="title"/>
          </p:nvPr>
        </p:nvSpPr>
        <p:spPr>
          <a:xfrm>
            <a:off x="1851102" y="3000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Transistor as a Switch</a:t>
            </a:r>
            <a:endParaRPr/>
          </a:p>
        </p:txBody>
      </p:sp>
      <p:pic>
        <p:nvPicPr>
          <p:cNvPr descr="Diagram, schematic&#10;&#10;Description automatically generated" id="336" name="Google Shape;3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693" y="1360481"/>
            <a:ext cx="4620321" cy="55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>
            <a:off x="2153533" y="6356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None/>
            </a:pPr>
            <a:r>
              <a:rPr lang="en-GB" sz="4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Review: Sensors</a:t>
            </a:r>
            <a:endParaRPr sz="4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2267267" y="1855067"/>
            <a:ext cx="9374000" cy="462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49" name="Google Shape;3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247" y="1"/>
            <a:ext cx="105577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Light Dependent Register</a:t>
            </a:r>
            <a:endParaRPr/>
          </a:p>
        </p:txBody>
      </p:sp>
      <p:pic>
        <p:nvPicPr>
          <p:cNvPr id="355" name="Google Shape;3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29" y="2344367"/>
            <a:ext cx="10093534" cy="36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97" name="Google Shape;197;g10c17f2be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305" y="1118928"/>
            <a:ext cx="1693654" cy="15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0c17f2be8c_0_0"/>
          <p:cNvSpPr txBox="1"/>
          <p:nvPr/>
        </p:nvSpPr>
        <p:spPr>
          <a:xfrm>
            <a:off x="468703" y="3027872"/>
            <a:ext cx="1132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Who am 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0c17f2be8c_0_0"/>
          <p:cNvSpPr txBox="1"/>
          <p:nvPr/>
        </p:nvSpPr>
        <p:spPr>
          <a:xfrm>
            <a:off x="439947" y="5126967"/>
            <a:ext cx="1132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Aasman Bashyal</a:t>
            </a:r>
            <a:endParaRPr b="1" i="0" sz="2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074bex402</a:t>
            </a:r>
            <a:endParaRPr b="1" i="0" sz="2000" u="none" cap="none" strike="noStrike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GB"/>
              <a:t>Principle</a:t>
            </a:r>
            <a:endParaRPr/>
          </a:p>
        </p:txBody>
      </p:sp>
      <p:sp>
        <p:nvSpPr>
          <p:cNvPr id="361" name="Google Shape;361;p19"/>
          <p:cNvSpPr txBox="1"/>
          <p:nvPr>
            <p:ph idx="1" type="body"/>
          </p:nvPr>
        </p:nvSpPr>
        <p:spPr>
          <a:xfrm>
            <a:off x="7588576" y="2771750"/>
            <a:ext cx="4062953" cy="2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825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 = 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/(R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+R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825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= 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*I</a:t>
            </a:r>
            <a:endParaRPr/>
          </a:p>
          <a:p>
            <a:pPr indent="-825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= 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* 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/(R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+R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pic>
        <p:nvPicPr>
          <p:cNvPr descr="Voltage Divider Circuit Calculator - For LDR" id="362" name="Google Shape;3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400" y="2130500"/>
            <a:ext cx="5406580" cy="3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 txBox="1"/>
          <p:nvPr>
            <p:ph type="ctrTitle"/>
          </p:nvPr>
        </p:nvSpPr>
        <p:spPr>
          <a:xfrm>
            <a:off x="7464614" y="1783959"/>
            <a:ext cx="4374853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Microcontroller?</a:t>
            </a:r>
            <a:endParaRPr/>
          </a:p>
        </p:txBody>
      </p:sp>
      <p:sp>
        <p:nvSpPr>
          <p:cNvPr id="368" name="Google Shape;368;p20"/>
          <p:cNvSpPr txBox="1"/>
          <p:nvPr>
            <p:ph idx="1" type="subTitle"/>
          </p:nvPr>
        </p:nvSpPr>
        <p:spPr>
          <a:xfrm>
            <a:off x="7464612" y="4750893"/>
            <a:ext cx="4374852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IC for a specific operation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Contains Processor, Memory and I/O inside a single chip.</a:t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indoor, close&#10;&#10;Description automatically generated" id="370" name="Google Shape;370;p20"/>
          <p:cNvPicPr preferRelativeResize="0"/>
          <p:nvPr/>
        </p:nvPicPr>
        <p:blipFill rotWithShape="1">
          <a:blip r:embed="rId3">
            <a:alphaModFix/>
          </a:blip>
          <a:srcRect b="2" l="2452" r="2" t="0"/>
          <a:stretch/>
        </p:blipFill>
        <p:spPr>
          <a:xfrm>
            <a:off x="-28279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type="title"/>
          </p:nvPr>
        </p:nvSpPr>
        <p:spPr>
          <a:xfrm>
            <a:off x="2491596" y="641395"/>
            <a:ext cx="8324695" cy="1344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Review: Arduino</a:t>
            </a:r>
            <a:br>
              <a:rPr b="1" lang="en-GB" sz="4000">
                <a:latin typeface="Arial"/>
                <a:ea typeface="Arial"/>
                <a:cs typeface="Arial"/>
                <a:sym typeface="Arial"/>
              </a:rPr>
            </a:b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/>
          <p:nvPr>
            <p:ph idx="1" type="body"/>
          </p:nvPr>
        </p:nvSpPr>
        <p:spPr>
          <a:xfrm>
            <a:off x="2494743" y="2266657"/>
            <a:ext cx="690133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>
                <a:solidFill>
                  <a:srgbClr val="000000"/>
                </a:solidFill>
              </a:rPr>
              <a:t>Types of commonly used Arduino Boards: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Uno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Nano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Mega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Due</a:t>
            </a:r>
            <a:endParaRPr/>
          </a:p>
        </p:txBody>
      </p:sp>
      <p:sp>
        <p:nvSpPr>
          <p:cNvPr id="377" name="Google Shape;377;p21"/>
          <p:cNvSpPr txBox="1"/>
          <p:nvPr/>
        </p:nvSpPr>
        <p:spPr>
          <a:xfrm>
            <a:off x="2495909" y="1618891"/>
            <a:ext cx="83935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 electronics prototyping platform for projects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/>
          <p:nvPr/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0">
                <a:srgbClr val="000000">
                  <a:alpha val="94509"/>
                </a:srgbClr>
              </a:gs>
              <a:gs pos="34000">
                <a:srgbClr val="000000">
                  <a:alpha val="94509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/>
          <p:nvPr/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0">
                <a:srgbClr val="2F5496">
                  <a:alpha val="57647"/>
                </a:srgbClr>
              </a:gs>
              <a:gs pos="28000">
                <a:srgbClr val="2F5496">
                  <a:alpha val="57647"/>
                </a:srgbClr>
              </a:gs>
              <a:gs pos="100000">
                <a:srgbClr val="000000">
                  <a:alpha val="68627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 flipH="1">
            <a:off x="-9271" y="-3000"/>
            <a:ext cx="12201264" cy="6859501"/>
          </a:xfrm>
          <a:prstGeom prst="rect">
            <a:avLst/>
          </a:prstGeom>
          <a:gradFill>
            <a:gsLst>
              <a:gs pos="0">
                <a:srgbClr val="000000">
                  <a:alpha val="70588"/>
                </a:srgbClr>
              </a:gs>
              <a:gs pos="100000">
                <a:srgbClr val="4472C4">
                  <a:alpha val="22745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 flipH="1">
            <a:off x="478537" y="0"/>
            <a:ext cx="11718098" cy="6858000"/>
          </a:xfrm>
          <a:prstGeom prst="rect">
            <a:avLst/>
          </a:prstGeom>
          <a:gradFill>
            <a:gsLst>
              <a:gs pos="0">
                <a:srgbClr val="000000">
                  <a:alpha val="60784"/>
                </a:srgbClr>
              </a:gs>
              <a:gs pos="19000">
                <a:srgbClr val="000000">
                  <a:alpha val="60784"/>
                </a:srgbClr>
              </a:gs>
              <a:gs pos="100000">
                <a:srgbClr val="2F5496">
                  <a:alpha val="42745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 txBox="1"/>
          <p:nvPr>
            <p:ph type="title"/>
          </p:nvPr>
        </p:nvSpPr>
        <p:spPr>
          <a:xfrm>
            <a:off x="1142639" y="561203"/>
            <a:ext cx="9932691" cy="116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Boards</a:t>
            </a:r>
            <a:endParaRPr/>
          </a:p>
        </p:txBody>
      </p:sp>
      <p:sp>
        <p:nvSpPr>
          <p:cNvPr id="388" name="Google Shape;388;p22"/>
          <p:cNvSpPr/>
          <p:nvPr/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F3864">
                  <a:alpha val="53725"/>
                </a:srgbClr>
              </a:gs>
              <a:gs pos="100000">
                <a:srgbClr val="1F3864">
                  <a:alpha val="53725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62" y="2210962"/>
            <a:ext cx="5387639" cy="369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347" y="2399336"/>
            <a:ext cx="5377611" cy="31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2"/>
          <p:cNvSpPr txBox="1"/>
          <p:nvPr/>
        </p:nvSpPr>
        <p:spPr>
          <a:xfrm>
            <a:off x="2636806" y="5631063"/>
            <a:ext cx="1703899" cy="56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847" y="187049"/>
            <a:ext cx="9045963" cy="625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403" name="Google Shape;403;p24"/>
          <p:cNvPicPr preferRelativeResize="0"/>
          <p:nvPr/>
        </p:nvPicPr>
        <p:blipFill rotWithShape="1">
          <a:blip r:embed="rId3">
            <a:alphaModFix/>
          </a:blip>
          <a:srcRect b="3115" l="0" r="-1" t="528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4"/>
          <p:cNvSpPr txBox="1"/>
          <p:nvPr/>
        </p:nvSpPr>
        <p:spPr>
          <a:xfrm>
            <a:off x="4638136" y="2783456"/>
            <a:ext cx="146361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ATMEGA 328p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/>
        </p:nvSpPr>
        <p:spPr>
          <a:xfrm>
            <a:off x="1872942" y="657030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IDE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 rotWithShape="1">
          <a:blip r:embed="rId3">
            <a:alphaModFix/>
          </a:blip>
          <a:srcRect b="10354" l="9471" r="9166" t="6809"/>
          <a:stretch/>
        </p:blipFill>
        <p:spPr>
          <a:xfrm>
            <a:off x="3873112" y="1364916"/>
            <a:ext cx="5231978" cy="542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 txBox="1"/>
          <p:nvPr/>
        </p:nvSpPr>
        <p:spPr>
          <a:xfrm>
            <a:off x="1590137" y="741871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in Arduino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602716" y="1847133"/>
            <a:ext cx="105932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I/O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7" name="Google Shape;417;p26"/>
          <p:cNvGraphicFramePr/>
          <p:nvPr/>
        </p:nvGraphicFramePr>
        <p:xfrm>
          <a:off x="2313605" y="3180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{6A427E17-02A4-4393-B6C9-3F5C5E9373BA}</a:tableStyleId>
              </a:tblPr>
              <a:tblGrid>
                <a:gridCol w="3079750"/>
                <a:gridCol w="3096275"/>
                <a:gridCol w="3088000"/>
              </a:tblGrid>
              <a:tr h="62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pinMode()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digitalRead()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digitalWrite()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Calibri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4325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Sets pin as either Input or Output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 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pinMode(pin, mode)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Reads value from a specified digital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digitalRead(pin)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Writes value to a specified digital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digitalWrite(pin)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26"/>
          <p:cNvSpPr txBox="1"/>
          <p:nvPr/>
        </p:nvSpPr>
        <p:spPr>
          <a:xfrm>
            <a:off x="2208364" y="5960853"/>
            <a:ext cx="8810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delay()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is used to stay in wait state before moving onto the next line of code. Takes numbers as arguments that represent time in milliseconds(ms).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/>
          <p:nvPr/>
        </p:nvSpPr>
        <p:spPr>
          <a:xfrm>
            <a:off x="1584385" y="265216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Circuit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80" y="1926077"/>
            <a:ext cx="10540778" cy="49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/>
        </p:nvSpPr>
        <p:spPr>
          <a:xfrm>
            <a:off x="2323381" y="1647645"/>
            <a:ext cx="8882332" cy="39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Code: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the part of code that runs only once in a program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OUTPUT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code that runs as long as the board is on.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HIGH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"/>
          <p:cNvSpPr txBox="1"/>
          <p:nvPr/>
        </p:nvSpPr>
        <p:spPr>
          <a:xfrm>
            <a:off x="2208362" y="1015041"/>
            <a:ext cx="46697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2304382" y="2026866"/>
            <a:ext cx="8393501" cy="3277819"/>
            <a:chOff x="0" y="0"/>
            <a:chExt cx="8393501" cy="3277819"/>
          </a:xfrm>
        </p:grpSpPr>
        <p:cxnSp>
          <p:nvCxnSpPr>
            <p:cNvPr id="206" name="Google Shape;206;p2"/>
            <p:cNvCxnSpPr/>
            <p:nvPr/>
          </p:nvCxnSpPr>
          <p:spPr>
            <a:xfrm>
              <a:off x="0" y="0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7" name="Google Shape;207;p2"/>
            <p:cNvSpPr/>
            <p:nvPr/>
          </p:nvSpPr>
          <p:spPr>
            <a:xfrm>
              <a:off x="0" y="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0" y="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Breadboarding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" name="Google Shape;209;p2"/>
            <p:cNvCxnSpPr/>
            <p:nvPr/>
          </p:nvCxnSpPr>
          <p:spPr>
            <a:xfrm>
              <a:off x="0" y="409727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0" name="Google Shape;210;p2"/>
            <p:cNvSpPr/>
            <p:nvPr/>
          </p:nvSpPr>
          <p:spPr>
            <a:xfrm>
              <a:off x="0" y="40972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 txBox="1"/>
            <p:nvPr/>
          </p:nvSpPr>
          <p:spPr>
            <a:xfrm>
              <a:off x="0" y="40972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Transistor as a Switch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2" name="Google Shape;212;p2"/>
            <p:cNvCxnSpPr/>
            <p:nvPr/>
          </p:nvCxnSpPr>
          <p:spPr>
            <a:xfrm>
              <a:off x="0" y="819454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p2"/>
            <p:cNvSpPr/>
            <p:nvPr/>
          </p:nvSpPr>
          <p:spPr>
            <a:xfrm>
              <a:off x="0" y="81945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0" y="81945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Ultrasonic Sensor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2"/>
            <p:cNvCxnSpPr/>
            <p:nvPr/>
          </p:nvCxnSpPr>
          <p:spPr>
            <a:xfrm>
              <a:off x="0" y="1229182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6" name="Google Shape;216;p2"/>
            <p:cNvSpPr/>
            <p:nvPr/>
          </p:nvSpPr>
          <p:spPr>
            <a:xfrm>
              <a:off x="0" y="122918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 txBox="1"/>
            <p:nvPr/>
          </p:nvSpPr>
          <p:spPr>
            <a:xfrm>
              <a:off x="0" y="122918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Light Dependent Resistor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2"/>
            <p:cNvCxnSpPr/>
            <p:nvPr/>
          </p:nvCxnSpPr>
          <p:spPr>
            <a:xfrm>
              <a:off x="0" y="1638909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" name="Google Shape;219;p2"/>
            <p:cNvSpPr/>
            <p:nvPr/>
          </p:nvSpPr>
          <p:spPr>
            <a:xfrm>
              <a:off x="0" y="163891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 txBox="1"/>
            <p:nvPr/>
          </p:nvSpPr>
          <p:spPr>
            <a:xfrm>
              <a:off x="0" y="163891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Arduino Coding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Google Shape;221;p2"/>
            <p:cNvCxnSpPr/>
            <p:nvPr/>
          </p:nvCxnSpPr>
          <p:spPr>
            <a:xfrm>
              <a:off x="0" y="2048637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2" name="Google Shape;222;p2"/>
            <p:cNvSpPr/>
            <p:nvPr/>
          </p:nvSpPr>
          <p:spPr>
            <a:xfrm>
              <a:off x="0" y="204863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 txBox="1"/>
            <p:nvPr/>
          </p:nvSpPr>
          <p:spPr>
            <a:xfrm>
              <a:off x="0" y="204863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 System Breakdown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2"/>
            <p:cNvCxnSpPr/>
            <p:nvPr/>
          </p:nvCxnSpPr>
          <p:spPr>
            <a:xfrm>
              <a:off x="0" y="2458364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5" name="Google Shape;225;p2"/>
            <p:cNvSpPr/>
            <p:nvPr/>
          </p:nvSpPr>
          <p:spPr>
            <a:xfrm>
              <a:off x="0" y="245836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0" y="245836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Input: Push Button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2"/>
            <p:cNvCxnSpPr/>
            <p:nvPr/>
          </p:nvCxnSpPr>
          <p:spPr>
            <a:xfrm>
              <a:off x="0" y="2868092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8" name="Google Shape;228;p2"/>
            <p:cNvSpPr/>
            <p:nvPr/>
          </p:nvSpPr>
          <p:spPr>
            <a:xfrm>
              <a:off x="0" y="286809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 txBox="1"/>
            <p:nvPr/>
          </p:nvSpPr>
          <p:spPr>
            <a:xfrm>
              <a:off x="0" y="286809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Output: DC motor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/>
        </p:nvSpPr>
        <p:spPr>
          <a:xfrm>
            <a:off x="1590137" y="741871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in Arduino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1602716" y="1847133"/>
            <a:ext cx="105932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Analog I/O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6" name="Google Shape;436;p29"/>
          <p:cNvGraphicFramePr/>
          <p:nvPr/>
        </p:nvGraphicFramePr>
        <p:xfrm>
          <a:off x="2313605" y="3180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{6A427E17-02A4-4393-B6C9-3F5C5E9373BA}</a:tableStyleId>
              </a:tblPr>
              <a:tblGrid>
                <a:gridCol w="208300"/>
                <a:gridCol w="4585900"/>
                <a:gridCol w="4469825"/>
              </a:tblGrid>
              <a:tr h="62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analogRead()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Calibri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Reads analog value from a specified analog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analogRead(pin)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Output: value in the range 0-1023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Writes PWM value to a specified digital PWM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analogWrite(pin, Dutycycle)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7" name="Google Shape;437;p29"/>
          <p:cNvSpPr txBox="1"/>
          <p:nvPr/>
        </p:nvSpPr>
        <p:spPr>
          <a:xfrm>
            <a:off x="2208364" y="5960853"/>
            <a:ext cx="8810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delay()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is used to stay in wait state before moving onto the next line of code. Takes numbers as arguments that represent time in milliseconds(ms).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974" y="1332689"/>
            <a:ext cx="10548025" cy="55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1584385" y="265216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Circuit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 txBox="1"/>
          <p:nvPr/>
        </p:nvSpPr>
        <p:spPr>
          <a:xfrm>
            <a:off x="2219687" y="632280"/>
            <a:ext cx="8882332" cy="53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Code: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sensorValue = 0;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CB0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the part of code that runs only once in a program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A0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INPUT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OUTPUT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code that runs as long as the board is on.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HIGH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(sensorValue);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18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18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18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LOW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18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(sensorValue);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11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2"/>
          <p:cNvSpPr txBox="1"/>
          <p:nvPr>
            <p:ph type="title"/>
          </p:nvPr>
        </p:nvSpPr>
        <p:spPr>
          <a:xfrm>
            <a:off x="804672" y="640080"/>
            <a:ext cx="328269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System Breakdown</a:t>
            </a:r>
            <a:endParaRPr/>
          </a:p>
        </p:txBody>
      </p:sp>
      <p:pic>
        <p:nvPicPr>
          <p:cNvPr id="457" name="Google Shape;4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140" y="640080"/>
            <a:ext cx="6973356" cy="534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Input: Push Button</a:t>
            </a:r>
            <a:endParaRPr/>
          </a:p>
        </p:txBody>
      </p:sp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799" y="1736034"/>
            <a:ext cx="5121966" cy="512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0765" y="2732226"/>
            <a:ext cx="4762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Example Circuit</a:t>
            </a:r>
            <a:endParaRPr/>
          </a:p>
        </p:txBody>
      </p:sp>
      <p:pic>
        <p:nvPicPr>
          <p:cNvPr id="470" name="Google Shape;4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400" y="1763306"/>
            <a:ext cx="10071368" cy="509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ogramming data on computer monitor" id="476" name="Google Shape;476;p35"/>
          <p:cNvPicPr preferRelativeResize="0"/>
          <p:nvPr/>
        </p:nvPicPr>
        <p:blipFill rotWithShape="1">
          <a:blip r:embed="rId3">
            <a:alphaModFix/>
          </a:blip>
          <a:srcRect b="-1" l="177" r="15448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137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Let’s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11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166501" y="620625"/>
            <a:ext cx="3541488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Bouncing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663" y="0"/>
            <a:ext cx="8796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117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7"/>
          <p:cNvSpPr txBox="1"/>
          <p:nvPr/>
        </p:nvSpPr>
        <p:spPr>
          <a:xfrm>
            <a:off x="166501" y="620625"/>
            <a:ext cx="3541488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Debouncing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197" y="445527"/>
            <a:ext cx="6200408" cy="620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type="title"/>
          </p:nvPr>
        </p:nvSpPr>
        <p:spPr>
          <a:xfrm>
            <a:off x="7464614" y="1783959"/>
            <a:ext cx="4087306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GB" sz="5400"/>
              <a:t>Output: DC Motor</a:t>
            </a:r>
            <a:endParaRPr sz="5400"/>
          </a:p>
        </p:txBody>
      </p:sp>
      <p:sp>
        <p:nvSpPr>
          <p:cNvPr id="504" name="Google Shape;504;p38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2422" l="0" r="-1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GB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The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"/>
          <p:cNvGrpSpPr/>
          <p:nvPr/>
        </p:nvGrpSpPr>
        <p:grpSpPr>
          <a:xfrm>
            <a:off x="838200" y="2532717"/>
            <a:ext cx="10515600" cy="2937153"/>
            <a:chOff x="0" y="707092"/>
            <a:chExt cx="10515600" cy="2937153"/>
          </a:xfrm>
        </p:grpSpPr>
        <p:sp>
          <p:nvSpPr>
            <p:cNvPr id="237" name="Google Shape;237;p3"/>
            <p:cNvSpPr/>
            <p:nvPr/>
          </p:nvSpPr>
          <p:spPr>
            <a:xfrm>
              <a:off x="0" y="707092"/>
              <a:ext cx="10515600" cy="130540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94883" y="1000807"/>
              <a:ext cx="717970" cy="71797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507738" y="707092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1507738" y="707092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GB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whom this course is?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0" y="2338844"/>
              <a:ext cx="10515600" cy="130540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94883" y="2632559"/>
              <a:ext cx="717970" cy="71797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507738" y="2338844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 txBox="1"/>
            <p:nvPr/>
          </p:nvSpPr>
          <p:spPr>
            <a:xfrm>
              <a:off x="1507738" y="2338844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GB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will you learn from this course?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able, indoor, floor, wooden&#10;&#10;Description automatically generated" id="513" name="Google Shape;513;p39"/>
          <p:cNvPicPr preferRelativeResize="0"/>
          <p:nvPr/>
        </p:nvPicPr>
        <p:blipFill rotWithShape="1">
          <a:blip r:embed="rId3">
            <a:alphaModFix amt="40000"/>
          </a:blip>
          <a:srcRect b="0" l="4653" r="8478" t="0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Automatic Street Lamp using LDR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39"/>
          <p:cNvPicPr preferRelativeResize="0"/>
          <p:nvPr/>
        </p:nvPicPr>
        <p:blipFill rotWithShape="1">
          <a:blip r:embed="rId4">
            <a:alphaModFix/>
          </a:blip>
          <a:srcRect b="0" l="24564" r="26743" t="0"/>
          <a:stretch/>
        </p:blipFill>
        <p:spPr>
          <a:xfrm>
            <a:off x="6225997" y="-70551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/>
        </p:nvSpPr>
        <p:spPr>
          <a:xfrm>
            <a:off x="1590136" y="3200400"/>
            <a:ext cx="1060761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Queries?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"/>
          <p:cNvPicPr preferRelativeResize="0"/>
          <p:nvPr/>
        </p:nvPicPr>
        <p:blipFill rotWithShape="1">
          <a:blip r:embed="rId3">
            <a:alphaModFix/>
          </a:blip>
          <a:srcRect b="23812" l="4137" r="32950" t="0"/>
          <a:stretch/>
        </p:blipFill>
        <p:spPr>
          <a:xfrm>
            <a:off x="4616773" y="39040"/>
            <a:ext cx="7575226" cy="68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"/>
          <p:cNvSpPr/>
          <p:nvPr/>
        </p:nvSpPr>
        <p:spPr>
          <a:xfrm flipH="1" rot="10800000">
            <a:off x="0" y="-478"/>
            <a:ext cx="7859800" cy="6858478"/>
          </a:xfrm>
          <a:custGeom>
            <a:rect b="b" l="l" r="r" t="t"/>
            <a:pathLst>
              <a:path extrusionOk="0" h="6858478" w="785980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019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"/>
          <p:cNvSpPr/>
          <p:nvPr/>
        </p:nvSpPr>
        <p:spPr>
          <a:xfrm flipH="1" rot="10800000">
            <a:off x="0" y="-478"/>
            <a:ext cx="7431174" cy="6858478"/>
          </a:xfrm>
          <a:custGeom>
            <a:rect b="b" l="l" r="r" t="t"/>
            <a:pathLst>
              <a:path extrusionOk="0" h="6858478" w="7431174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675276" y="1046375"/>
            <a:ext cx="5266155" cy="1722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Review: Breadboarding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675276" y="3100903"/>
            <a:ext cx="3941499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336384" y="303591"/>
            <a:ext cx="4334256" cy="5896743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 And Back View Of Breadboard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5"/>
          <p:cNvCxnSpPr/>
          <p:nvPr/>
        </p:nvCxnSpPr>
        <p:spPr>
          <a:xfrm>
            <a:off x="704088" y="2050687"/>
            <a:ext cx="3685032" cy="0"/>
          </a:xfrm>
          <a:prstGeom prst="straightConnector1">
            <a:avLst/>
          </a:prstGeom>
          <a:noFill/>
          <a:ln cap="flat" cmpd="sng" w="22225">
            <a:solidFill>
              <a:srgbClr val="E7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5"/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2.54mm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able&#10;&#10;Description automatically generated" id="263" name="Google Shape;2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716" y="992972"/>
            <a:ext cx="6596652" cy="471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/>
          <p:nvPr/>
        </p:nvSpPr>
        <p:spPr>
          <a:xfrm>
            <a:off x="1771454" y="178392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1799821" y="2347273"/>
            <a:ext cx="5092194" cy="3857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Semiconductor device that emits light when an electric current is passed through it.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i="0" lang="en-GB" sz="165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 - 500ma</a:t>
            </a:r>
            <a:endParaRPr b="1" i="0" sz="165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i="0" lang="en-GB" sz="165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green - 450ma</a:t>
            </a:r>
            <a:endParaRPr b="1" i="0" sz="165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i="0" lang="en-GB" sz="165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 - 530ma</a:t>
            </a:r>
            <a:endParaRPr b="1" i="0" sz="165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i="0" lang="en-GB" sz="1650" u="none" cap="none" strike="noStrike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warm white - 630ma</a:t>
            </a:r>
            <a:endParaRPr b="1" i="0" sz="1650" u="none" cap="none" strike="noStrike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6"/>
          <p:cNvPicPr preferRelativeResize="0"/>
          <p:nvPr/>
        </p:nvPicPr>
        <p:blipFill rotWithShape="1">
          <a:blip r:embed="rId3">
            <a:alphaModFix/>
          </a:blip>
          <a:srcRect b="5058" l="0" r="2" t="0"/>
          <a:stretch/>
        </p:blipFill>
        <p:spPr>
          <a:xfrm>
            <a:off x="7901259" y="2727729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furniture, seat, chair&#10;&#10;Description automatically generated" id="271" name="Google Shape;271;p6"/>
          <p:cNvPicPr preferRelativeResize="0"/>
          <p:nvPr/>
        </p:nvPicPr>
        <p:blipFill rotWithShape="1">
          <a:blip r:embed="rId4">
            <a:alphaModFix/>
          </a:blip>
          <a:srcRect b="18804" l="0" r="0" t="4532"/>
          <a:stretch/>
        </p:blipFill>
        <p:spPr>
          <a:xfrm>
            <a:off x="6261607" y="1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/>
        </p:nvSpPr>
        <p:spPr>
          <a:xfrm>
            <a:off x="1752601" y="290286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1780968" y="1759638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passive two-terminal electrical component that implements electrical resistance as a circuit element.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, circle&#10;&#10;Description automatically generated" id="278" name="Google Shape;278;p7"/>
          <p:cNvPicPr preferRelativeResize="0"/>
          <p:nvPr/>
        </p:nvPicPr>
        <p:blipFill rotWithShape="1">
          <a:blip r:embed="rId3">
            <a:alphaModFix/>
          </a:blip>
          <a:srcRect b="-3" l="6711" r="12775" t="0"/>
          <a:stretch/>
        </p:blipFill>
        <p:spPr>
          <a:xfrm>
            <a:off x="3903631" y="2522285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text, tool&#10;&#10;Description automatically generated" id="279" name="Google Shape;279;p7"/>
          <p:cNvPicPr preferRelativeResize="0"/>
          <p:nvPr/>
        </p:nvPicPr>
        <p:blipFill rotWithShape="1">
          <a:blip r:embed="rId4">
            <a:alphaModFix/>
          </a:blip>
          <a:srcRect b="2" l="7615" r="9240" t="0"/>
          <a:stretch/>
        </p:blipFill>
        <p:spPr>
          <a:xfrm>
            <a:off x="8288370" y="167418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84" name="Google Shape;2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397" y="643467"/>
            <a:ext cx="645920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2021-06-10T12:57:43Z</dcterms:created>
</cp:coreProperties>
</file>